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60" r:id="rId4"/>
    <p:sldId id="287" r:id="rId5"/>
    <p:sldId id="263" r:id="rId6"/>
    <p:sldId id="264" r:id="rId7"/>
    <p:sldId id="262" r:id="rId8"/>
    <p:sldId id="265" r:id="rId9"/>
    <p:sldId id="266" r:id="rId10"/>
    <p:sldId id="267" r:id="rId11"/>
    <p:sldId id="268" r:id="rId12"/>
    <p:sldId id="269" r:id="rId13"/>
    <p:sldId id="271" r:id="rId14"/>
    <p:sldId id="270" r:id="rId15"/>
    <p:sldId id="288" r:id="rId16"/>
    <p:sldId id="289" r:id="rId17"/>
    <p:sldId id="290" r:id="rId18"/>
    <p:sldId id="277" r:id="rId19"/>
    <p:sldId id="257" r:id="rId20"/>
    <p:sldId id="279" r:id="rId21"/>
    <p:sldId id="291" r:id="rId22"/>
    <p:sldId id="281" r:id="rId23"/>
    <p:sldId id="292" r:id="rId24"/>
    <p:sldId id="283" r:id="rId25"/>
    <p:sldId id="278" r:id="rId26"/>
    <p:sldId id="293"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902" autoAdjust="0"/>
  </p:normalViewPr>
  <p:slideViewPr>
    <p:cSldViewPr snapToGrid="0" snapToObjects="1">
      <p:cViewPr varScale="1">
        <p:scale>
          <a:sx n="75" d="100"/>
          <a:sy n="75" d="100"/>
        </p:scale>
        <p:origin x="8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61EA3-CA85-4CF8-A0C9-FE14FA29FD8D}" type="datetimeFigureOut">
              <a:rPr lang="tr-TR" smtClean="0"/>
              <a:t>8.01.2023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1287-7124-4DF8-B613-0220DA33BF81}" type="slidenum">
              <a:rPr lang="tr-TR" smtClean="0"/>
              <a:t>‹#›</a:t>
            </a:fld>
            <a:endParaRPr lang="tr-TR"/>
          </a:p>
        </p:txBody>
      </p:sp>
    </p:spTree>
    <p:extLst>
      <p:ext uri="{BB962C8B-B14F-4D97-AF65-F5344CB8AC3E}">
        <p14:creationId xmlns:p14="http://schemas.microsoft.com/office/powerpoint/2010/main" val="31558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a:t>
            </a:fld>
            <a:endParaRPr lang="tr-TR"/>
          </a:p>
        </p:txBody>
      </p:sp>
    </p:spTree>
    <p:extLst>
      <p:ext uri="{BB962C8B-B14F-4D97-AF65-F5344CB8AC3E}">
        <p14:creationId xmlns:p14="http://schemas.microsoft.com/office/powerpoint/2010/main" val="1370664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25</a:t>
            </a:fld>
            <a:endParaRPr lang="tr-TR"/>
          </a:p>
        </p:txBody>
      </p:sp>
    </p:spTree>
    <p:extLst>
      <p:ext uri="{BB962C8B-B14F-4D97-AF65-F5344CB8AC3E}">
        <p14:creationId xmlns:p14="http://schemas.microsoft.com/office/powerpoint/2010/main" val="303203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26</a:t>
            </a:fld>
            <a:endParaRPr lang="tr-TR"/>
          </a:p>
        </p:txBody>
      </p:sp>
    </p:spTree>
    <p:extLst>
      <p:ext uri="{BB962C8B-B14F-4D97-AF65-F5344CB8AC3E}">
        <p14:creationId xmlns:p14="http://schemas.microsoft.com/office/powerpoint/2010/main" val="31853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a:t>
            </a:r>
          </a:p>
          <a:p>
            <a:pPr algn="just" rtl="1"/>
            <a:r>
              <a:rPr lang="ar-SA" dirty="0"/>
              <a:t>يطرح سؤال، ما نوع البيئة التي يجب أن يكبر فيها الطفل؟ قم بسرد غايات ومكتسبات الجلسة بعد حديث المشاركين. بعد جعل المشاركين يهتمون بالموضوع، اشرح الموضوع باستخدام المادة المرئية وتقنية السؤال والجواب.</a:t>
            </a:r>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3</a:t>
            </a:fld>
            <a:endParaRPr lang="tr-TR"/>
          </a:p>
        </p:txBody>
      </p:sp>
    </p:spTree>
    <p:extLst>
      <p:ext uri="{BB962C8B-B14F-4D97-AF65-F5344CB8AC3E}">
        <p14:creationId xmlns:p14="http://schemas.microsoft.com/office/powerpoint/2010/main" val="54612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11</a:t>
            </a:fld>
            <a:endParaRPr lang="tr-TR"/>
          </a:p>
        </p:txBody>
      </p:sp>
    </p:spTree>
    <p:extLst>
      <p:ext uri="{BB962C8B-B14F-4D97-AF65-F5344CB8AC3E}">
        <p14:creationId xmlns:p14="http://schemas.microsoft.com/office/powerpoint/2010/main" val="21497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a:t>
            </a:r>
          </a:p>
          <a:p>
            <a:pPr algn="just" rtl="1"/>
            <a:r>
              <a:rPr lang="ar-SA" dirty="0"/>
              <a:t>يطرح سؤال، ما نوع البيئة التي يجب أن يكبر فيها الطفل؟ قم بسرد غايات ومكتسبات الجلسة بعد حديث المشاركين. بعد جعل المشاركين يهتمون بالموضوع، اشرح الموضوع باستخدام المادة المرئية وتقنية السؤال والجواب.</a:t>
            </a:r>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13</a:t>
            </a:fld>
            <a:endParaRPr lang="tr-TR"/>
          </a:p>
        </p:txBody>
      </p:sp>
    </p:spTree>
    <p:extLst>
      <p:ext uri="{BB962C8B-B14F-4D97-AF65-F5344CB8AC3E}">
        <p14:creationId xmlns:p14="http://schemas.microsoft.com/office/powerpoint/2010/main" val="226170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20</a:t>
            </a:fld>
            <a:endParaRPr lang="tr-TR"/>
          </a:p>
        </p:txBody>
      </p:sp>
    </p:spTree>
    <p:extLst>
      <p:ext uri="{BB962C8B-B14F-4D97-AF65-F5344CB8AC3E}">
        <p14:creationId xmlns:p14="http://schemas.microsoft.com/office/powerpoint/2010/main" val="31357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21</a:t>
            </a:fld>
            <a:endParaRPr lang="tr-TR"/>
          </a:p>
        </p:txBody>
      </p:sp>
    </p:spTree>
    <p:extLst>
      <p:ext uri="{BB962C8B-B14F-4D97-AF65-F5344CB8AC3E}">
        <p14:creationId xmlns:p14="http://schemas.microsoft.com/office/powerpoint/2010/main" val="304202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حاول جعل المشاركين يسردون المواد التالية مع الأمثلة من خلال طرح سؤال، أدركت بأن طفلاً يتعرض للاستغلال، ما الذي ستفعله؟</a:t>
            </a:r>
          </a:p>
        </p:txBody>
      </p:sp>
      <p:sp>
        <p:nvSpPr>
          <p:cNvPr id="4" name="Slayt Numarası Yer Tutucusu 3"/>
          <p:cNvSpPr>
            <a:spLocks noGrp="1"/>
          </p:cNvSpPr>
          <p:nvPr>
            <p:ph type="sldNum" sz="quarter" idx="10"/>
          </p:nvPr>
        </p:nvSpPr>
        <p:spPr/>
        <p:txBody>
          <a:bodyPr/>
          <a:lstStyle/>
          <a:p>
            <a:fld id="{6A7C1287-7124-4DF8-B613-0220DA33BF81}" type="slidenum">
              <a:rPr lang="tr-TR" smtClean="0"/>
              <a:t>22</a:t>
            </a:fld>
            <a:endParaRPr lang="tr-TR"/>
          </a:p>
        </p:txBody>
      </p:sp>
    </p:spTree>
    <p:extLst>
      <p:ext uri="{BB962C8B-B14F-4D97-AF65-F5344CB8AC3E}">
        <p14:creationId xmlns:p14="http://schemas.microsoft.com/office/powerpoint/2010/main" val="207932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b="1" dirty="0"/>
              <a:t>ملاحظة للمدرب: </a:t>
            </a:r>
            <a:r>
              <a:rPr lang="ar-SA" dirty="0"/>
              <a:t>حاول جعل المشاركين يسردون المواد التالية مع الأمثلة من خلال طرح سؤال، أدركت بأن طفلاً يتعرض للاستغلال، ما الذي ستفعله؟</a:t>
            </a:r>
          </a:p>
        </p:txBody>
      </p:sp>
      <p:sp>
        <p:nvSpPr>
          <p:cNvPr id="4" name="Slayt Numarası Yer Tutucusu 3"/>
          <p:cNvSpPr>
            <a:spLocks noGrp="1"/>
          </p:cNvSpPr>
          <p:nvPr>
            <p:ph type="sldNum" sz="quarter" idx="10"/>
          </p:nvPr>
        </p:nvSpPr>
        <p:spPr/>
        <p:txBody>
          <a:bodyPr/>
          <a:lstStyle/>
          <a:p>
            <a:fld id="{6A7C1287-7124-4DF8-B613-0220DA33BF81}" type="slidenum">
              <a:rPr lang="tr-TR" smtClean="0"/>
              <a:t>23</a:t>
            </a:fld>
            <a:endParaRPr lang="tr-TR"/>
          </a:p>
        </p:txBody>
      </p:sp>
    </p:spTree>
    <p:extLst>
      <p:ext uri="{BB962C8B-B14F-4D97-AF65-F5344CB8AC3E}">
        <p14:creationId xmlns:p14="http://schemas.microsoft.com/office/powerpoint/2010/main" val="238153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a:t>ملاحظة للمدرب:</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قل بأن إساءة معاملة الأطفال هي جريمة وفقاً لقوانيننا، وأسقط المواد ذات الصلة على الشاشة واقرأ العناوين بسرعة.</a:t>
            </a:r>
          </a:p>
        </p:txBody>
      </p:sp>
      <p:sp>
        <p:nvSpPr>
          <p:cNvPr id="4" name="Slayt Numarası Yer Tutucusu 3"/>
          <p:cNvSpPr>
            <a:spLocks noGrp="1"/>
          </p:cNvSpPr>
          <p:nvPr>
            <p:ph type="sldNum" sz="quarter" idx="10"/>
          </p:nvPr>
        </p:nvSpPr>
        <p:spPr/>
        <p:txBody>
          <a:bodyPr/>
          <a:lstStyle/>
          <a:p>
            <a:fld id="{6A7C1287-7124-4DF8-B613-0220DA33BF81}" type="slidenum">
              <a:rPr lang="tr-TR" smtClean="0"/>
              <a:t>24</a:t>
            </a:fld>
            <a:endParaRPr lang="tr-TR"/>
          </a:p>
        </p:txBody>
      </p:sp>
    </p:spTree>
    <p:extLst>
      <p:ext uri="{BB962C8B-B14F-4D97-AF65-F5344CB8AC3E}">
        <p14:creationId xmlns:p14="http://schemas.microsoft.com/office/powerpoint/2010/main" val="339504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559CF62E-39FA-4B4C-81F0-83DFC757C68D}"/>
              </a:ext>
            </a:extLst>
          </p:cNvPr>
          <p:cNvPicPr>
            <a:picLocks noChangeAspect="1"/>
          </p:cNvPicPr>
          <p:nvPr/>
        </p:nvPicPr>
        <p:blipFill>
          <a:blip r:embed="rId3"/>
          <a:stretch>
            <a:fillRect/>
          </a:stretch>
        </p:blipFill>
        <p:spPr>
          <a:xfrm>
            <a:off x="1735084" y="5746180"/>
            <a:ext cx="1067586" cy="181393"/>
          </a:xfrm>
          <a:prstGeom prst="rect">
            <a:avLst/>
          </a:prstGeom>
        </p:spPr>
      </p:pic>
      <p:sp>
        <p:nvSpPr>
          <p:cNvPr id="11" name="Dikdörtgen: Köşeleri Yuvarlatılmış 6">
            <a:extLst>
              <a:ext uri="{FF2B5EF4-FFF2-40B4-BE49-F238E27FC236}">
                <a16:creationId xmlns:a16="http://schemas.microsoft.com/office/drawing/2014/main" id="{E69EDA28-2727-4C04-AFBC-B901C5B513ED}"/>
              </a:ext>
            </a:extLst>
          </p:cNvPr>
          <p:cNvSpPr/>
          <p:nvPr/>
        </p:nvSpPr>
        <p:spPr>
          <a:xfrm>
            <a:off x="1840590" y="574238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7">
            <a:extLst>
              <a:ext uri="{FF2B5EF4-FFF2-40B4-BE49-F238E27FC236}">
                <a16:creationId xmlns:a16="http://schemas.microsoft.com/office/drawing/2014/main" id="{36EBA158-9864-43BE-B7C7-DE2FFDDD222C}"/>
              </a:ext>
            </a:extLst>
          </p:cNvPr>
          <p:cNvSpPr/>
          <p:nvPr/>
        </p:nvSpPr>
        <p:spPr>
          <a:xfrm>
            <a:off x="1382948" y="2614951"/>
            <a:ext cx="4064541" cy="943600"/>
          </a:xfrm>
          <a:prstGeom prst="rect">
            <a:avLst/>
          </a:prstGeom>
          <a:noFill/>
          <a:ln w="25400" cap="flat" cmpd="sng" algn="ctr">
            <a:noFill/>
            <a:prstDash val="solid"/>
          </a:ln>
          <a:effectLst/>
        </p:spPr>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Y" sz="4400" b="1" kern="0" dirty="0">
                <a:solidFill>
                  <a:srgbClr val="4472C4"/>
                </a:solidFill>
                <a:latin typeface="Calibri"/>
                <a:ea typeface="Times New Roman" panose="02020603050405020304" pitchFamily="18" charset="0"/>
                <a:cs typeface="Calibri" panose="020F0502020204030204" pitchFamily="34" charset="0"/>
              </a:rPr>
              <a:t>الإهمال والاستغلال</a:t>
            </a:r>
            <a:endParaRPr kumimoji="0" lang="ar-SY" sz="4400" b="1" i="0" u="none" strike="noStrike" kern="0" cap="none" spc="0" normalizeH="0" baseline="0" noProof="0" dirty="0">
              <a:ln>
                <a:noFill/>
              </a:ln>
              <a:solidFill>
                <a:srgbClr val="4472C4"/>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الاستغلال العاطفي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878352"/>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هو قيام الوالدين أو مقدم الرعاية بالتأثير على الصحة النفسية للطفل من خلال الأفعال أو الأقوال وبالتالي منع الطفل من الوصول إلى القدرة الوراثية من حيث النمو والتطور والصحة النفسية.</a:t>
            </a:r>
          </a:p>
          <a:p>
            <a:pPr marR="5080" algn="just" rtl="1">
              <a:spcBef>
                <a:spcPts val="1200"/>
              </a:spcBef>
            </a:pPr>
            <a:r>
              <a:rPr lang="ar-SY" sz="2800" dirty="0">
                <a:solidFill>
                  <a:srgbClr val="203864"/>
                </a:solidFill>
                <a:cs typeface="Calibri"/>
              </a:rPr>
              <a:t>يمكن أن يحدث هذا الأمر في المرة الواحدة كما يمكن له أن يحدث من خلال التكرر في مرات عديدة.</a:t>
            </a:r>
            <a:endParaRPr lang="ar-SA" sz="2800" dirty="0">
              <a:solidFill>
                <a:srgbClr val="203864"/>
              </a:solidFill>
              <a:cs typeface="Calibri"/>
            </a:endParaRPr>
          </a:p>
        </p:txBody>
      </p:sp>
    </p:spTree>
    <p:extLst>
      <p:ext uri="{BB962C8B-B14F-4D97-AF65-F5344CB8AC3E}">
        <p14:creationId xmlns:p14="http://schemas.microsoft.com/office/powerpoint/2010/main" val="289123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الإهمال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BDB47244-EED1-4FD9-9A5B-C900E30E2C72}"/>
              </a:ext>
            </a:extLst>
          </p:cNvPr>
          <p:cNvSpPr txBox="1"/>
          <p:nvPr/>
        </p:nvSpPr>
        <p:spPr>
          <a:xfrm>
            <a:off x="4572000" y="2179490"/>
            <a:ext cx="6946701" cy="3032240"/>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هو إهمال الأشخاص المسؤولين عن رعاية الطفل تلبية الاحتياجات الأساسية للطفل من الغذاء والكساء والمأوى والتعليم والصحة وصحة الأسنان والحب.</a:t>
            </a:r>
          </a:p>
          <a:p>
            <a:pPr marR="5080" algn="just" rtl="1">
              <a:spcBef>
                <a:spcPts val="1200"/>
              </a:spcBef>
            </a:pPr>
            <a:endParaRPr lang="ar-SY" sz="2800" dirty="0">
              <a:solidFill>
                <a:srgbClr val="203864"/>
              </a:solidFill>
              <a:cs typeface="Calibri"/>
            </a:endParaRPr>
          </a:p>
          <a:p>
            <a:pPr marR="5080" algn="just" rtl="1">
              <a:spcBef>
                <a:spcPts val="1200"/>
              </a:spcBef>
            </a:pPr>
            <a:r>
              <a:rPr lang="ar-SY" sz="2800" dirty="0">
                <a:solidFill>
                  <a:srgbClr val="203864"/>
                </a:solidFill>
                <a:cs typeface="Calibri"/>
              </a:rPr>
              <a:t>إعاقة الصحة الجسدية والنفسية للطفل أو إعاقة نموه البدني أو العاطفي أو الاجتماعي أو الأخلاقي.</a:t>
            </a:r>
            <a:endParaRPr lang="ar-SA" sz="2800" dirty="0">
              <a:solidFill>
                <a:srgbClr val="203864"/>
              </a:solidFill>
              <a:cs typeface="Calibri"/>
            </a:endParaRPr>
          </a:p>
        </p:txBody>
      </p:sp>
    </p:spTree>
    <p:extLst>
      <p:ext uri="{BB962C8B-B14F-4D97-AF65-F5344CB8AC3E}">
        <p14:creationId xmlns:p14="http://schemas.microsoft.com/office/powerpoint/2010/main" val="38410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dirty="0">
                <a:solidFill>
                  <a:schemeClr val="bg1"/>
                </a:solidFill>
                <a:latin typeface="Calibri"/>
                <a:ea typeface="+mj-ea"/>
                <a:cs typeface="Calibri"/>
              </a:rPr>
              <a:t>الإكراه على الزواج المبكر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416687"/>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3200" dirty="0">
                <a:solidFill>
                  <a:srgbClr val="203864"/>
                </a:solidFill>
                <a:cs typeface="Calibri"/>
              </a:rPr>
              <a:t>حالات الزواج التي تتم قبل سن الـ 18 وقبل الجهوزية لتحمل المسؤوليات </a:t>
            </a:r>
            <a:r>
              <a:rPr lang="ar-SY" sz="3200" b="1" dirty="0">
                <a:solidFill>
                  <a:srgbClr val="203864"/>
                </a:solidFill>
                <a:cs typeface="Calibri"/>
              </a:rPr>
              <a:t>الجسدية</a:t>
            </a:r>
          </a:p>
          <a:p>
            <a:pPr marL="536575" marR="5080" indent="-536575" algn="just" rtl="1">
              <a:spcBef>
                <a:spcPts val="1200"/>
              </a:spcBef>
              <a:buFont typeface="Arial" panose="020B0604020202020204" pitchFamily="34" charset="0"/>
              <a:buChar char="•"/>
            </a:pPr>
            <a:r>
              <a:rPr lang="ar-SY" sz="3200" b="1" dirty="0">
                <a:solidFill>
                  <a:srgbClr val="203864"/>
                </a:solidFill>
                <a:cs typeface="Calibri"/>
              </a:rPr>
              <a:t>والنمائية</a:t>
            </a:r>
          </a:p>
          <a:p>
            <a:pPr marL="536575" marR="5080" indent="-536575" algn="just" rtl="1">
              <a:spcBef>
                <a:spcPts val="1200"/>
              </a:spcBef>
              <a:buFont typeface="Arial" panose="020B0604020202020204" pitchFamily="34" charset="0"/>
              <a:buChar char="•"/>
            </a:pPr>
            <a:r>
              <a:rPr lang="ar-SY" sz="3200" b="1" dirty="0">
                <a:solidFill>
                  <a:srgbClr val="203864"/>
                </a:solidFill>
                <a:cs typeface="Calibri"/>
              </a:rPr>
              <a:t>والنفسية</a:t>
            </a:r>
            <a:r>
              <a:rPr lang="ar-SY" sz="3200" dirty="0">
                <a:solidFill>
                  <a:srgbClr val="203864"/>
                </a:solidFill>
                <a:cs typeface="Calibri"/>
              </a:rPr>
              <a:t> للزواج والإنجاب.</a:t>
            </a:r>
            <a:endParaRPr lang="ar-SA" sz="3200" dirty="0">
              <a:solidFill>
                <a:srgbClr val="203864"/>
              </a:solidFill>
              <a:cs typeface="Calibri"/>
            </a:endParaRPr>
          </a:p>
        </p:txBody>
      </p:sp>
    </p:spTree>
    <p:extLst>
      <p:ext uri="{BB962C8B-B14F-4D97-AF65-F5344CB8AC3E}">
        <p14:creationId xmlns:p14="http://schemas.microsoft.com/office/powerpoint/2010/main" val="376957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21"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22" name="Resim 21">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904" y="5822770"/>
            <a:ext cx="1480766" cy="181394"/>
          </a:xfrm>
          <a:prstGeom prst="rect">
            <a:avLst/>
          </a:prstGeom>
        </p:spPr>
      </p:pic>
      <p:sp>
        <p:nvSpPr>
          <p:cNvPr id="23"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B47244-EED1-4FD9-9A5B-C900E30E2C72}"/>
              </a:ext>
            </a:extLst>
          </p:cNvPr>
          <p:cNvSpPr txBox="1"/>
          <p:nvPr/>
        </p:nvSpPr>
        <p:spPr>
          <a:xfrm>
            <a:off x="7106478" y="2179490"/>
            <a:ext cx="4412223" cy="3463128"/>
          </a:xfrm>
          <a:prstGeom prst="rect">
            <a:avLst/>
          </a:prstGeom>
        </p:spPr>
        <p:txBody>
          <a:bodyPr vert="horz" wrap="square" lIns="0" tIns="137795" rIns="0" bIns="0" rtlCol="0">
            <a:spAutoFit/>
          </a:bodyPr>
          <a:lstStyle/>
          <a:p>
            <a:pPr marL="12700" marR="5080" algn="just" rtl="1">
              <a:spcBef>
                <a:spcPts val="600"/>
              </a:spcBef>
            </a:pPr>
            <a:r>
              <a:rPr lang="ar-SY" sz="2400" dirty="0">
                <a:cs typeface="Calibri"/>
              </a:rPr>
              <a:t>بالإضافة إلى الأقارب كالآباء والأمهات والإخوة والأخوات الأكبر سناً والأعمام والأخوال والعمّات والخالات والأجداد الذين لهم صلة قرابة، تندرج مجموعة كبيرة من الأقارب الذين لهم سلطة على الطفل واحترام كوالديه ضمن تعريف سفاح القربى. على سبيل المثال؛ يندرج الصهر وزوجة الأب – زوج الأم والأخوة والأخوات غير الأشقاء ضمن هذه المجموعة.</a:t>
            </a:r>
            <a:endParaRPr lang="ar-SA" sz="2400" dirty="0">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ea typeface="+mj-ea"/>
                <a:cs typeface="Calibri"/>
              </a:rPr>
              <a:t>سفاح القربى</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3998078" y="2192744"/>
            <a:ext cx="2713408" cy="1862689"/>
          </a:xfrm>
          <a:prstGeom prst="rect">
            <a:avLst/>
          </a:prstGeom>
        </p:spPr>
        <p:txBody>
          <a:bodyPr vert="horz" wrap="square" lIns="0" tIns="137795" rIns="0" bIns="0" rtlCol="0">
            <a:spAutoFit/>
          </a:bodyPr>
          <a:lstStyle/>
          <a:p>
            <a:pPr marL="12700" marR="5080" algn="just" rtl="1">
              <a:spcBef>
                <a:spcPts val="600"/>
              </a:spcBef>
            </a:pPr>
            <a:r>
              <a:rPr lang="ar-SY" sz="2800" dirty="0">
                <a:cs typeface="Calibri"/>
              </a:rPr>
              <a:t>تُعرَّف العلاقة الجنسية بين شخصين لا يُسمح لهما قانوناً بالزواج على أنها سفاح القربى.</a:t>
            </a:r>
            <a:endParaRPr lang="ar-SA" sz="2800" dirty="0">
              <a:cs typeface="Calibri"/>
            </a:endParaRPr>
          </a:p>
        </p:txBody>
      </p:sp>
    </p:spTree>
    <p:extLst>
      <p:ext uri="{BB962C8B-B14F-4D97-AF65-F5344CB8AC3E}">
        <p14:creationId xmlns:p14="http://schemas.microsoft.com/office/powerpoint/2010/main" val="94500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المخاطر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40017"/>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2400" dirty="0">
                <a:solidFill>
                  <a:srgbClr val="203864"/>
                </a:solidFill>
                <a:cs typeface="Calibri"/>
              </a:rPr>
              <a:t>الأطفال الذين لم يتم التخطيط لإنجابهم أو غير المرغوب فيهم</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الأطفال المصابون بمرض جسدي أو نفسي و / أو الذين يحتاجون إلى رعاية مستمرة</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أطفال الآباء والأمهات الصغار الذين تزوجوا قبل أن يكبروا بشكل كامل أو يصبحوا على استعداد لتحمل مسؤولية الوالدين.</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الأطفال الموجودون في بيئة عائلية كثيرة الأطفال أو مزدحمة</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المشاكل النفسية وتعاطي الكحول والمخدرات لدى الأم أو الأب</a:t>
            </a:r>
            <a:endParaRPr lang="ar-SA" sz="2400" dirty="0">
              <a:solidFill>
                <a:srgbClr val="203864"/>
              </a:solidFill>
              <a:cs typeface="Calibri"/>
            </a:endParaRPr>
          </a:p>
        </p:txBody>
      </p:sp>
    </p:spTree>
    <p:extLst>
      <p:ext uri="{BB962C8B-B14F-4D97-AF65-F5344CB8AC3E}">
        <p14:creationId xmlns:p14="http://schemas.microsoft.com/office/powerpoint/2010/main" val="128316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المخاطر</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32240"/>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يمكن أن يكون العجز الاقتصادي والبطالة من عوامل الخطر الهامة. إن من الممكن مشاهدة نقص التغذية لدى كل من أفراد الأسرة والأطفال نظراً لإمكانية مواجهة الأسر الفقيرة صعوبات في الحصول على الغذاء.</a:t>
            </a:r>
          </a:p>
          <a:p>
            <a:pPr marR="5080" algn="just" rtl="1">
              <a:spcBef>
                <a:spcPts val="1200"/>
              </a:spcBef>
            </a:pPr>
            <a:endParaRPr lang="ar-SY" sz="2400" dirty="0">
              <a:solidFill>
                <a:srgbClr val="203864"/>
              </a:solidFill>
              <a:cs typeface="Calibri"/>
            </a:endParaRPr>
          </a:p>
          <a:p>
            <a:pPr marR="5080" algn="just" rtl="1">
              <a:spcBef>
                <a:spcPts val="1200"/>
              </a:spcBef>
            </a:pPr>
            <a:r>
              <a:rPr lang="ar-SY" sz="2400" dirty="0">
                <a:solidFill>
                  <a:srgbClr val="203864"/>
                </a:solidFill>
                <a:cs typeface="Calibri"/>
              </a:rPr>
              <a:t>يمكن للمشاكل المادية والبطالة أن تزيد من الغضب والإحباط داخل الأسرة. قد ينشأ خطر العنف الأسري أحياناً عندما لا يستطيع أفراد الأسرة التعامل مع هذه المشاعر.</a:t>
            </a:r>
            <a:endParaRPr lang="ar-SA" sz="2400" dirty="0">
              <a:solidFill>
                <a:srgbClr val="203864"/>
              </a:solidFill>
              <a:cs typeface="Calibri"/>
            </a:endParaRPr>
          </a:p>
        </p:txBody>
      </p:sp>
    </p:spTree>
    <p:extLst>
      <p:ext uri="{BB962C8B-B14F-4D97-AF65-F5344CB8AC3E}">
        <p14:creationId xmlns:p14="http://schemas.microsoft.com/office/powerpoint/2010/main" val="381316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2293577"/>
          </a:xfrm>
          <a:prstGeom prst="rect">
            <a:avLst/>
          </a:prstGeom>
        </p:spPr>
        <p:txBody>
          <a:bodyPr vert="horz" wrap="square" lIns="0" tIns="137795" rIns="0" bIns="0" rtlCol="0">
            <a:spAutoFit/>
          </a:bodyPr>
          <a:lstStyle/>
          <a:p>
            <a:pPr marR="5080" algn="just" rtl="1">
              <a:spcBef>
                <a:spcPts val="1200"/>
              </a:spcBef>
            </a:pPr>
            <a:r>
              <a:rPr lang="ar-SY" sz="2400" dirty="0">
                <a:solidFill>
                  <a:srgbClr val="203864"/>
                </a:solidFill>
                <a:cs typeface="Calibri"/>
              </a:rPr>
              <a:t>النقطة الأخرى المهمة هي البيئة والبنية الاجتماعية التي يعيش فيها الطفل.</a:t>
            </a:r>
          </a:p>
          <a:p>
            <a:pPr marR="5080" algn="just" rtl="1">
              <a:spcBef>
                <a:spcPts val="1200"/>
              </a:spcBef>
            </a:pPr>
            <a:endParaRPr lang="ar-SY" sz="2400" dirty="0">
              <a:solidFill>
                <a:srgbClr val="203864"/>
              </a:solidFill>
              <a:cs typeface="Calibri"/>
            </a:endParaRPr>
          </a:p>
          <a:p>
            <a:pPr marR="5080" algn="just" rtl="1">
              <a:spcBef>
                <a:spcPts val="1200"/>
              </a:spcBef>
            </a:pPr>
            <a:r>
              <a:rPr lang="ar-SY" sz="2400" dirty="0">
                <a:solidFill>
                  <a:srgbClr val="203864"/>
                </a:solidFill>
                <a:cs typeface="Calibri"/>
              </a:rPr>
              <a:t>إن العيش في مناطق ترتفع فيها معدلات الجريمة والعنف وتعاطي المخدرات وبيعها يمكن أن يجعل الطفل عرضة للاستغلال.</a:t>
            </a:r>
            <a:endParaRPr lang="ar-SA" sz="2400" dirty="0">
              <a:solidFill>
                <a:srgbClr val="203864"/>
              </a:solidFill>
              <a:cs typeface="Calibri"/>
            </a:endParaRPr>
          </a:p>
        </p:txBody>
      </p:sp>
      <p:sp>
        <p:nvSpPr>
          <p:cNvPr id="14"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المخاطر</a:t>
            </a:r>
            <a:endParaRPr lang="ar-SA" sz="4000" b="1" kern="0" dirty="0">
              <a:solidFill>
                <a:schemeClr val="bg1"/>
              </a:solidFill>
              <a:cs typeface="Calibri"/>
            </a:endParaRPr>
          </a:p>
        </p:txBody>
      </p:sp>
    </p:spTree>
    <p:extLst>
      <p:ext uri="{BB962C8B-B14F-4D97-AF65-F5344CB8AC3E}">
        <p14:creationId xmlns:p14="http://schemas.microsoft.com/office/powerpoint/2010/main" val="325444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878352"/>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إن التكنولوجيا والإنترنت اللذان يدخلان حياتنا بسرعة مع العالم المتغير ويكادان يكونان جزءاً لا يتجزأ من حياتنا، يعرضان أطفالنا أيضاً للخطر عندما لا يتم استخدامهما بشكل فعال وآمن.</a:t>
            </a:r>
          </a:p>
          <a:p>
            <a:pPr marR="5080" algn="just" rtl="1">
              <a:spcBef>
                <a:spcPts val="1200"/>
              </a:spcBef>
            </a:pPr>
            <a:r>
              <a:rPr lang="ar-SY" sz="2800" dirty="0">
                <a:solidFill>
                  <a:srgbClr val="203864"/>
                </a:solidFill>
                <a:cs typeface="Calibri"/>
              </a:rPr>
              <a:t>يصبح الأطفال الذين يستخدمون الإنترنت بشكل غير متحكم فيه عرضة للاستغلال النفسي والجسدي والجنسي.</a:t>
            </a:r>
            <a:endParaRPr lang="ar-SA" sz="28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المخاطر</a:t>
            </a:r>
            <a:endParaRPr lang="ar-SA" sz="4000" b="1" kern="0" dirty="0">
              <a:solidFill>
                <a:schemeClr val="bg1"/>
              </a:solidFill>
              <a:cs typeface="Calibri"/>
            </a:endParaRPr>
          </a:p>
        </p:txBody>
      </p:sp>
    </p:spTree>
    <p:extLst>
      <p:ext uri="{BB962C8B-B14F-4D97-AF65-F5344CB8AC3E}">
        <p14:creationId xmlns:p14="http://schemas.microsoft.com/office/powerpoint/2010/main" val="361756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p:cNvPicPr>
            <a:picLocks noChangeAspect="1"/>
          </p:cNvPicPr>
          <p:nvPr/>
        </p:nvPicPr>
        <p:blipFill>
          <a:blip r:embed="rId3"/>
          <a:stretch>
            <a:fillRect/>
          </a:stretch>
        </p:blipFill>
        <p:spPr>
          <a:xfrm>
            <a:off x="-6485" y="0"/>
            <a:ext cx="12192000" cy="6858000"/>
          </a:xfrm>
          <a:prstGeom prst="rect">
            <a:avLst/>
          </a:prstGeom>
        </p:spPr>
      </p:pic>
      <p:sp>
        <p:nvSpPr>
          <p:cNvPr id="3" name="Dikdörtgen: Köşeleri Yuvarlatılmış 5">
            <a:extLst>
              <a:ext uri="{FF2B5EF4-FFF2-40B4-BE49-F238E27FC236}">
                <a16:creationId xmlns:a16="http://schemas.microsoft.com/office/drawing/2014/main" id="{65368289-3AD9-0702-EAEF-A3023CFA31FD}"/>
              </a:ext>
            </a:extLst>
          </p:cNvPr>
          <p:cNvSpPr/>
          <p:nvPr/>
        </p:nvSpPr>
        <p:spPr>
          <a:xfrm>
            <a:off x="9432744" y="104503"/>
            <a:ext cx="2232387" cy="431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kern="0" dirty="0">
                <a:solidFill>
                  <a:schemeClr val="tx1">
                    <a:lumMod val="65000"/>
                    <a:lumOff val="35000"/>
                  </a:schemeClr>
                </a:solidFill>
                <a:latin typeface="Calibri"/>
                <a:ea typeface="+mj-ea"/>
                <a:cs typeface="Calibri"/>
              </a:rPr>
              <a:t>من أجل ملف العائلة</a:t>
            </a:r>
            <a:endParaRPr kumimoji="0" lang="ar-SA" sz="1600" b="1" i="0" u="none" strike="noStrike" kern="0" cap="none" spc="0" normalizeH="0" baseline="0" noProof="0" dirty="0">
              <a:ln>
                <a:noFill/>
              </a:ln>
              <a:solidFill>
                <a:schemeClr val="tx1">
                  <a:lumMod val="65000"/>
                  <a:lumOff val="35000"/>
                </a:schemeClr>
              </a:solidFill>
              <a:effectLst/>
              <a:uLnTx/>
              <a:uFillTx/>
              <a:latin typeface="Calibri"/>
              <a:ea typeface="+mj-ea"/>
              <a:cs typeface="Calibri"/>
            </a:endParaRPr>
          </a:p>
        </p:txBody>
      </p:sp>
      <p:sp>
        <p:nvSpPr>
          <p:cNvPr id="5" name="Dikdörtgen: Köşeleri Yuvarlatılmış 5">
            <a:extLst>
              <a:ext uri="{FF2B5EF4-FFF2-40B4-BE49-F238E27FC236}">
                <a16:creationId xmlns:a16="http://schemas.microsoft.com/office/drawing/2014/main" id="{F59CEC0C-8F4F-F29F-375C-3588200C2298}"/>
              </a:ext>
            </a:extLst>
          </p:cNvPr>
          <p:cNvSpPr/>
          <p:nvPr/>
        </p:nvSpPr>
        <p:spPr>
          <a:xfrm>
            <a:off x="6241053" y="117566"/>
            <a:ext cx="2232387" cy="431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kern="0" dirty="0">
                <a:solidFill>
                  <a:schemeClr val="tx1">
                    <a:lumMod val="65000"/>
                    <a:lumOff val="35000"/>
                  </a:schemeClr>
                </a:solidFill>
                <a:latin typeface="Calibri"/>
                <a:ea typeface="+mj-ea"/>
                <a:cs typeface="Calibri"/>
              </a:rPr>
              <a:t>من أجل ملف الطفل</a:t>
            </a:r>
            <a:endParaRPr kumimoji="0" lang="ar-SA" sz="1600" b="1" i="0" u="none" strike="noStrike" kern="0" cap="none" spc="0" normalizeH="0" baseline="0" noProof="0" dirty="0">
              <a:ln>
                <a:noFill/>
              </a:ln>
              <a:solidFill>
                <a:schemeClr val="tx1">
                  <a:lumMod val="65000"/>
                  <a:lumOff val="35000"/>
                </a:schemeClr>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D8A8D2DF-3772-02A7-9B2C-9A7E51A71DDF}"/>
              </a:ext>
            </a:extLst>
          </p:cNvPr>
          <p:cNvSpPr/>
          <p:nvPr/>
        </p:nvSpPr>
        <p:spPr>
          <a:xfrm>
            <a:off x="3751083" y="126275"/>
            <a:ext cx="1752735" cy="431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kumimoji="0" lang="ar-SA" sz="1600" b="1" i="0" u="none" strike="noStrike" kern="0" cap="none" spc="0" normalizeH="0" baseline="0" noProof="0" dirty="0">
                <a:ln>
                  <a:noFill/>
                </a:ln>
                <a:solidFill>
                  <a:schemeClr val="tx1">
                    <a:lumMod val="65000"/>
                    <a:lumOff val="35000"/>
                  </a:schemeClr>
                </a:solidFill>
                <a:effectLst/>
                <a:uLnTx/>
                <a:uFillTx/>
                <a:latin typeface="Calibri"/>
                <a:ea typeface="+mj-ea"/>
                <a:cs typeface="Calibri"/>
              </a:rPr>
              <a:t>مركز الإجراء على الإنترنت</a:t>
            </a:r>
          </a:p>
        </p:txBody>
      </p:sp>
      <p:sp>
        <p:nvSpPr>
          <p:cNvPr id="7" name="Dikdörtgen: Köşeleri Yuvarlatılmış 6">
            <a:extLst>
              <a:ext uri="{FF2B5EF4-FFF2-40B4-BE49-F238E27FC236}">
                <a16:creationId xmlns:a16="http://schemas.microsoft.com/office/drawing/2014/main" id="{069BBA1F-D99A-9A2C-2902-6D3C8B727D0D}"/>
              </a:ext>
            </a:extLst>
          </p:cNvPr>
          <p:cNvSpPr/>
          <p:nvPr/>
        </p:nvSpPr>
        <p:spPr>
          <a:xfrm>
            <a:off x="1980727" y="134983"/>
            <a:ext cx="1428680" cy="431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kern="0" dirty="0">
                <a:solidFill>
                  <a:schemeClr val="tx1">
                    <a:lumMod val="65000"/>
                    <a:lumOff val="35000"/>
                  </a:schemeClr>
                </a:solidFill>
                <a:latin typeface="Calibri"/>
                <a:ea typeface="+mj-ea"/>
                <a:cs typeface="Calibri"/>
              </a:rPr>
              <a:t>مركز الاتصال</a:t>
            </a:r>
            <a:endParaRPr kumimoji="0" lang="ar-SA" sz="1600" b="1" i="0" u="none" strike="noStrike" kern="0" cap="none" spc="0" normalizeH="0" baseline="0" noProof="0" dirty="0">
              <a:ln>
                <a:noFill/>
              </a:ln>
              <a:solidFill>
                <a:schemeClr val="tx1">
                  <a:lumMod val="65000"/>
                  <a:lumOff val="35000"/>
                </a:schemeClr>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7A66B55E-8296-8D8A-BE20-66828435E20F}"/>
              </a:ext>
            </a:extLst>
          </p:cNvPr>
          <p:cNvSpPr/>
          <p:nvPr/>
        </p:nvSpPr>
        <p:spPr>
          <a:xfrm>
            <a:off x="266796" y="117566"/>
            <a:ext cx="1428680" cy="4310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A" sz="1600" b="1" kern="0" dirty="0">
                <a:solidFill>
                  <a:schemeClr val="tx1">
                    <a:lumMod val="65000"/>
                    <a:lumOff val="35000"/>
                  </a:schemeClr>
                </a:solidFill>
                <a:latin typeface="Calibri"/>
                <a:ea typeface="+mj-ea"/>
                <a:cs typeface="Calibri"/>
              </a:rPr>
              <a:t>مزود الخدمة</a:t>
            </a:r>
            <a:endParaRPr kumimoji="0" lang="ar-SA" sz="1600" b="1" i="0" u="none" strike="noStrike" kern="0" cap="none" spc="0" normalizeH="0" baseline="0" noProof="0" dirty="0">
              <a:ln>
                <a:noFill/>
              </a:ln>
              <a:solidFill>
                <a:schemeClr val="tx1">
                  <a:lumMod val="65000"/>
                  <a:lumOff val="35000"/>
                </a:schemeClr>
              </a:solidFill>
              <a:effectLst/>
              <a:uLnTx/>
              <a:uFillTx/>
              <a:latin typeface="Calibri"/>
              <a:ea typeface="+mj-ea"/>
              <a:cs typeface="Calibri"/>
            </a:endParaRPr>
          </a:p>
        </p:txBody>
      </p:sp>
    </p:spTree>
    <p:extLst>
      <p:ext uri="{BB962C8B-B14F-4D97-AF65-F5344CB8AC3E}">
        <p14:creationId xmlns:p14="http://schemas.microsoft.com/office/powerpoint/2010/main" val="252598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p:cNvPicPr>
            <a:picLocks noChangeAspect="1"/>
          </p:cNvPicPr>
          <p:nvPr/>
        </p:nvPicPr>
        <p:blipFill>
          <a:blip r:embed="rId3"/>
          <a:stretch>
            <a:fillRect/>
          </a:stretch>
        </p:blipFill>
        <p:spPr>
          <a:xfrm>
            <a:off x="-12970" y="-1"/>
            <a:ext cx="12204969" cy="6922607"/>
          </a:xfrm>
          <a:prstGeom prst="rect">
            <a:avLst/>
          </a:prstGeom>
        </p:spPr>
      </p:pic>
    </p:spTree>
    <p:extLst>
      <p:ext uri="{BB962C8B-B14F-4D97-AF65-F5344CB8AC3E}">
        <p14:creationId xmlns:p14="http://schemas.microsoft.com/office/powerpoint/2010/main" val="17214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12"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3" name="Resim 12">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4"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الغاية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6" name="object 4">
            <a:extLst>
              <a:ext uri="{FF2B5EF4-FFF2-40B4-BE49-F238E27FC236}">
                <a16:creationId xmlns:a16="http://schemas.microsoft.com/office/drawing/2014/main" id="{BDB47244-EED1-4FD9-9A5B-C900E30E2C72}"/>
              </a:ext>
            </a:extLst>
          </p:cNvPr>
          <p:cNvSpPr txBox="1"/>
          <p:nvPr/>
        </p:nvSpPr>
        <p:spPr>
          <a:xfrm>
            <a:off x="4572000" y="2179490"/>
            <a:ext cx="6946701" cy="1277914"/>
          </a:xfrm>
          <a:prstGeom prst="rect">
            <a:avLst/>
          </a:prstGeom>
        </p:spPr>
        <p:txBody>
          <a:bodyPr vert="horz" wrap="square" lIns="0" tIns="137795" rIns="0" bIns="0" rtlCol="0">
            <a:spAutoFit/>
          </a:bodyPr>
          <a:lstStyle/>
          <a:p>
            <a:pPr marL="536575" marR="5080" indent="-536575" algn="just" rtl="1">
              <a:spcBef>
                <a:spcPts val="1200"/>
              </a:spcBef>
              <a:buFont typeface="Wingdings" panose="05000000000000000000" pitchFamily="2" charset="2"/>
              <a:buChar char="ü"/>
            </a:pPr>
            <a:r>
              <a:rPr lang="ar-SY" sz="3200" dirty="0">
                <a:solidFill>
                  <a:srgbClr val="203864"/>
                </a:solidFill>
                <a:cs typeface="Calibri"/>
              </a:rPr>
              <a:t>زيادة وعي المشاركين حول الإهمال والاستغلال</a:t>
            </a:r>
          </a:p>
          <a:p>
            <a:pPr marL="536575" marR="5080" indent="-536575" algn="just" rtl="1">
              <a:spcBef>
                <a:spcPts val="1200"/>
              </a:spcBef>
              <a:buFont typeface="Wingdings" panose="05000000000000000000" pitchFamily="2" charset="2"/>
              <a:buChar char="ü"/>
            </a:pPr>
            <a:r>
              <a:rPr lang="ar-SY" sz="3200" dirty="0">
                <a:solidFill>
                  <a:srgbClr val="203864"/>
                </a:solidFill>
                <a:cs typeface="Calibri"/>
              </a:rPr>
              <a:t>واكتسابهم المعلومات حول أنظمة الحماية</a:t>
            </a:r>
            <a:endParaRPr lang="ar-SA" sz="3200" dirty="0">
              <a:solidFill>
                <a:srgbClr val="203864"/>
              </a:solidFill>
              <a:cs typeface="Calibri"/>
            </a:endParaRP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عوامل الوقاية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416687"/>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التواصل الصحي والقوي داخل الأسرة</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وجود علاقات صحية داخل الأسرة</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الحصول على دخل اقتصادي يضمن السكن والتغذية الملائمين والصحيين</a:t>
            </a:r>
            <a:endParaRPr lang="ar-SA" sz="3200" dirty="0">
              <a:solidFill>
                <a:srgbClr val="203864"/>
              </a:solidFill>
              <a:cs typeface="Calibri"/>
            </a:endParaRPr>
          </a:p>
        </p:txBody>
      </p:sp>
    </p:spTree>
    <p:extLst>
      <p:ext uri="{BB962C8B-B14F-4D97-AF65-F5344CB8AC3E}">
        <p14:creationId xmlns:p14="http://schemas.microsoft.com/office/powerpoint/2010/main" val="106683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cs typeface="Calibri"/>
              </a:rPr>
              <a:t>عوامل الوقاية</a:t>
            </a:r>
            <a:endParaRPr lang="ar-SA" sz="4000" b="1" kern="0" dirty="0">
              <a:solidFill>
                <a:schemeClr val="bg1"/>
              </a:solidFill>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63018"/>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3200" dirty="0">
                <a:solidFill>
                  <a:srgbClr val="203864"/>
                </a:solidFill>
                <a:cs typeface="Calibri"/>
              </a:rPr>
              <a:t>بيئة الأسرة والمدرسة التي تظهر الاحترام للطفل</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استمرارية التعليم</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التعاون بين المدرسة وأولياء الأمور</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العلاقات الصحية والداعمة مع العائلة والأصدقاء والجيران</a:t>
            </a:r>
            <a:endParaRPr lang="ar-SA" sz="3200" dirty="0">
              <a:solidFill>
                <a:srgbClr val="203864"/>
              </a:solidFill>
              <a:cs typeface="Calibri"/>
            </a:endParaRPr>
          </a:p>
        </p:txBody>
      </p:sp>
    </p:spTree>
    <p:extLst>
      <p:ext uri="{BB962C8B-B14F-4D97-AF65-F5344CB8AC3E}">
        <p14:creationId xmlns:p14="http://schemas.microsoft.com/office/powerpoint/2010/main" val="132017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dirty="0">
                <a:solidFill>
                  <a:schemeClr val="bg1"/>
                </a:solidFill>
                <a:ea typeface="+mj-ea"/>
                <a:cs typeface="Calibri"/>
              </a:rPr>
              <a:t>لاحظت تعرض الطفل للاستغلال أو علمت ذلك ...</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755241"/>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3200" dirty="0">
                <a:solidFill>
                  <a:srgbClr val="203864"/>
                </a:solidFill>
                <a:cs typeface="Calibri"/>
              </a:rPr>
              <a:t>حاول إبعاد الشخص الذي يقوم باستغلال الطفل عن الطفل في حال كان ذلك ممكناً.</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قم بإبعاد الطفل عن بيئة الاستغلال في حال لم تكن قادراً على إبعاد المستغل (على سبيل المثال، اصطحابه إلى قريب آخر / ضمان إرساله إليه).</a:t>
            </a:r>
            <a:endParaRPr lang="ar-SA" sz="3200" dirty="0">
              <a:solidFill>
                <a:srgbClr val="203864"/>
              </a:solidFill>
              <a:cs typeface="Calibri"/>
            </a:endParaRPr>
          </a:p>
        </p:txBody>
      </p:sp>
    </p:spTree>
    <p:extLst>
      <p:ext uri="{BB962C8B-B14F-4D97-AF65-F5344CB8AC3E}">
        <p14:creationId xmlns:p14="http://schemas.microsoft.com/office/powerpoint/2010/main" val="223043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3186129"/>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2800" dirty="0">
                <a:solidFill>
                  <a:srgbClr val="203864"/>
                </a:solidFill>
                <a:cs typeface="Calibri"/>
              </a:rPr>
              <a:t>كن إلى جانب الطفل وخذ ما يقوله على محمل الجد.</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ادعم الطفل دون محاكمته.</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اتصل بالشرطة / الدرك وقم بالإبلاغ من أجل حماية الطفل.</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اتصل بسيارة الإسعاف إن كانت هناك حاجة إلى تدخل طبي إسعافي.</a:t>
            </a:r>
            <a:endParaRPr lang="ar-SA" sz="2800" dirty="0">
              <a:solidFill>
                <a:srgbClr val="203864"/>
              </a:solidFill>
              <a:cs typeface="Calibri"/>
            </a:endParaRPr>
          </a:p>
        </p:txBody>
      </p:sp>
      <p:sp>
        <p:nvSpPr>
          <p:cNvPr id="14" name="Rectangle 8">
            <a:extLst>
              <a:ext uri="{FF2B5EF4-FFF2-40B4-BE49-F238E27FC236}">
                <a16:creationId xmlns:a16="http://schemas.microsoft.com/office/drawing/2014/main" id="{DEC62BFB-F9B9-4430-B8B4-A898E198641E}"/>
              </a:ext>
            </a:extLst>
          </p:cNvPr>
          <p:cNvSpPr/>
          <p:nvPr/>
        </p:nvSpPr>
        <p:spPr>
          <a:xfrm>
            <a:off x="320843" y="2152263"/>
            <a:ext cx="3197609" cy="1938992"/>
          </a:xfrm>
          <a:prstGeom prst="rect">
            <a:avLst/>
          </a:prstGeom>
        </p:spPr>
        <p:txBody>
          <a:bodyPr wrap="square">
            <a:spAutoFit/>
          </a:bodyPr>
          <a:lstStyle/>
          <a:p>
            <a:pPr algn="ctr" rtl="1"/>
            <a:r>
              <a:rPr lang="ar-SY" sz="4000" b="1" kern="0" dirty="0">
                <a:solidFill>
                  <a:schemeClr val="bg1"/>
                </a:solidFill>
                <a:ea typeface="+mj-ea"/>
                <a:cs typeface="Calibri"/>
              </a:rPr>
              <a:t>لاحظت تعرض الطفل للاستغلال أو علمت ذلك ...</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66034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B47244-EED1-4FD9-9A5B-C900E30E2C72}"/>
              </a:ext>
            </a:extLst>
          </p:cNvPr>
          <p:cNvSpPr txBox="1"/>
          <p:nvPr/>
        </p:nvSpPr>
        <p:spPr>
          <a:xfrm>
            <a:off x="785192" y="1583142"/>
            <a:ext cx="10733510" cy="3555460"/>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2400" dirty="0">
                <a:solidFill>
                  <a:srgbClr val="203864"/>
                </a:solidFill>
                <a:cs typeface="Calibri"/>
              </a:rPr>
              <a:t>عند القيام بالإبلاغ، تأتي الشرطة أو الدرك مع مركبة مدنية وملابس مدنية ويأخذون الطفل إلى مركز مراقبة الطفل بشكل آمن.</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يأتي ممثلو جميع المؤسسات والخبراء ذوي الصلة إلى المركز من أجل حماية الطفل وحقوقه ويتم فحص الطفل والحصول على أقواله بطريقة صحية وآمنة في هذا المركز.</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يتم إجراء المقابلات الأسرية وإعداد تقرير الطفل. يمكن للطفل والأسرة البقاء في هذا المركز لفترة قصيرة حتى يتم ضمان سلامتهم في حال لزم الأمر ذلك.</a:t>
            </a:r>
          </a:p>
          <a:p>
            <a:pPr marL="536575" marR="5080" indent="-536575" algn="just" rtl="1">
              <a:spcBef>
                <a:spcPts val="1200"/>
              </a:spcBef>
              <a:buFont typeface="Arial" panose="020B0604020202020204" pitchFamily="34" charset="0"/>
              <a:buChar char="•"/>
            </a:pPr>
            <a:r>
              <a:rPr lang="ar-SY" sz="2400" dirty="0">
                <a:solidFill>
                  <a:srgbClr val="203864"/>
                </a:solidFill>
                <a:cs typeface="Calibri"/>
              </a:rPr>
              <a:t>يتم تقديم الخدمات على مدار 7 أيام / 24 ساعة. بفضل هذا المركز، لا يقوم الطفل بمراجعة المؤسسات واحدة واحدة بعد الحادث السيئ ولا يدلي بأقواله مرات عديدة، وبالتالي فإنه لا يتعرض للمزيد من الأذى.</a:t>
            </a:r>
            <a:endParaRPr lang="ar-SA" sz="2400" dirty="0">
              <a:solidFill>
                <a:srgbClr val="203864"/>
              </a:solidFill>
              <a:cs typeface="Calibri"/>
            </a:endParaRPr>
          </a:p>
        </p:txBody>
      </p:sp>
    </p:spTree>
    <p:extLst>
      <p:ext uri="{BB962C8B-B14F-4D97-AF65-F5344CB8AC3E}">
        <p14:creationId xmlns:p14="http://schemas.microsoft.com/office/powerpoint/2010/main" val="293156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Rectangle 8">
            <a:extLst>
              <a:ext uri="{FF2B5EF4-FFF2-40B4-BE49-F238E27FC236}">
                <a16:creationId xmlns:a16="http://schemas.microsoft.com/office/drawing/2014/main" id="{B36CB81D-2ADB-4FE6-B274-D8660449071D}"/>
              </a:ext>
            </a:extLst>
          </p:cNvPr>
          <p:cNvSpPr/>
          <p:nvPr/>
        </p:nvSpPr>
        <p:spPr>
          <a:xfrm>
            <a:off x="1595030" y="1456268"/>
            <a:ext cx="8952950" cy="523220"/>
          </a:xfrm>
          <a:prstGeom prst="rect">
            <a:avLst/>
          </a:prstGeom>
        </p:spPr>
        <p:txBody>
          <a:bodyPr wrap="square">
            <a:spAutoFit/>
          </a:bodyPr>
          <a:lstStyle/>
          <a:p>
            <a:pPr algn="ctr" rtl="1"/>
            <a:r>
              <a:rPr lang="ar-SY" sz="2800" b="1" kern="0" dirty="0">
                <a:solidFill>
                  <a:schemeClr val="accent1">
                    <a:lumMod val="75000"/>
                  </a:schemeClr>
                </a:solidFill>
                <a:latin typeface="Calibri"/>
                <a:ea typeface="+mj-ea"/>
                <a:cs typeface="Calibri"/>
              </a:rPr>
              <a:t>قانون العقوبات التركي رقم 5237</a:t>
            </a:r>
            <a:endParaRPr kumimoji="0" lang="ar-SA" sz="28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6" name="object 4">
            <a:extLst>
              <a:ext uri="{FF2B5EF4-FFF2-40B4-BE49-F238E27FC236}">
                <a16:creationId xmlns:a16="http://schemas.microsoft.com/office/drawing/2014/main" id="{BDB47244-EED1-4FD9-9A5B-C900E30E2C72}"/>
              </a:ext>
            </a:extLst>
          </p:cNvPr>
          <p:cNvSpPr txBox="1"/>
          <p:nvPr/>
        </p:nvSpPr>
        <p:spPr>
          <a:xfrm>
            <a:off x="785192" y="1877065"/>
            <a:ext cx="10733510" cy="3524683"/>
          </a:xfrm>
          <a:prstGeom prst="rect">
            <a:avLst/>
          </a:prstGeom>
        </p:spPr>
        <p:txBody>
          <a:bodyPr vert="horz" wrap="square" lIns="0" tIns="137795" rIns="0" bIns="0" rtlCol="0">
            <a:spAutoFit/>
          </a:bodyPr>
          <a:lstStyle/>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الإتجار بالبشر (المادة 80)</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التعذيب (المادة 94)</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إلحاق الأذى (المادة 96)</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الهجر (المادة 97)</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عدم تأدية مسؤولية تقديم المساعدة أو القيام بالإبلاغ (المادة 98)</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الاستغلال الجنسي للأطفال (المادة 103)</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العلاقة الجنسية مع قاصر (المادة 104)</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التحرش الجنسي (المادة 105)</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حرمان الشخص من حريته (المادة 109)</a:t>
            </a:r>
            <a:endParaRPr lang="ar-SA" sz="2000" dirty="0">
              <a:solidFill>
                <a:srgbClr val="203864"/>
              </a:solidFill>
              <a:cs typeface="Calibri"/>
            </a:endParaRPr>
          </a:p>
        </p:txBody>
      </p:sp>
    </p:spTree>
    <p:extLst>
      <p:ext uri="{BB962C8B-B14F-4D97-AF65-F5344CB8AC3E}">
        <p14:creationId xmlns:p14="http://schemas.microsoft.com/office/powerpoint/2010/main" val="368589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B36CB81D-2ADB-4FE6-B274-D8660449071D}"/>
              </a:ext>
            </a:extLst>
          </p:cNvPr>
          <p:cNvSpPr/>
          <p:nvPr/>
        </p:nvSpPr>
        <p:spPr>
          <a:xfrm>
            <a:off x="1595030" y="1456268"/>
            <a:ext cx="8952950" cy="523220"/>
          </a:xfrm>
          <a:prstGeom prst="rect">
            <a:avLst/>
          </a:prstGeom>
        </p:spPr>
        <p:txBody>
          <a:bodyPr wrap="square">
            <a:spAutoFit/>
          </a:bodyPr>
          <a:lstStyle/>
          <a:p>
            <a:pPr algn="ctr" rtl="1"/>
            <a:r>
              <a:rPr lang="ar-SY" sz="2800" b="1" kern="0" dirty="0">
                <a:solidFill>
                  <a:schemeClr val="accent1">
                    <a:lumMod val="75000"/>
                  </a:schemeClr>
                </a:solidFill>
                <a:latin typeface="Calibri"/>
                <a:ea typeface="+mj-ea"/>
                <a:cs typeface="Calibri"/>
              </a:rPr>
              <a:t>قانون العقوبات التركي رقم 5237</a:t>
            </a:r>
            <a:endParaRPr kumimoji="0" lang="ar-SA" sz="28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BDB47244-EED1-4FD9-9A5B-C900E30E2C72}"/>
              </a:ext>
            </a:extLst>
          </p:cNvPr>
          <p:cNvSpPr txBox="1"/>
          <p:nvPr/>
        </p:nvSpPr>
        <p:spPr>
          <a:xfrm>
            <a:off x="785192" y="1877065"/>
            <a:ext cx="10733510" cy="3909404"/>
          </a:xfrm>
          <a:prstGeom prst="rect">
            <a:avLst/>
          </a:prstGeom>
        </p:spPr>
        <p:txBody>
          <a:bodyPr vert="horz" wrap="square" lIns="0" tIns="137795" rIns="0" bIns="0" rtlCol="0">
            <a:spAutoFit/>
          </a:bodyPr>
          <a:lstStyle/>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التمييز (المادة 122)</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الإخلال بسلام وطمأنينة الأشخاص (المادة 123).</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الحركات الخادشة للحياء (المادة 225)</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الإباحية (المادة 226)</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الدعارة (المادة 227)</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التسوّل (المادة 229)</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تغيير نسب الطفل (المادة 231)</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سوء المعاملة (المادة 232)</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انتهاك المسؤولية الناجمة عن قانون الأسرة (المادة 233)</a:t>
            </a:r>
          </a:p>
          <a:p>
            <a:pPr marL="536575" marR="5080" indent="-536575" algn="just" rtl="1">
              <a:spcBef>
                <a:spcPts val="600"/>
              </a:spcBef>
              <a:buFont typeface="Arial" panose="020B0604020202020204" pitchFamily="34" charset="0"/>
              <a:buChar char="•"/>
            </a:pPr>
            <a:r>
              <a:rPr lang="ar-SY" sz="2000" dirty="0">
                <a:solidFill>
                  <a:srgbClr val="203864"/>
                </a:solidFill>
                <a:cs typeface="Calibri"/>
              </a:rPr>
              <a:t>اختطاف واحتجاز الطفل (المادة 234)</a:t>
            </a:r>
            <a:endParaRPr lang="ar-SA" sz="2000" dirty="0">
              <a:solidFill>
                <a:srgbClr val="203864"/>
              </a:solidFill>
              <a:cs typeface="Calibri"/>
            </a:endParaRPr>
          </a:p>
        </p:txBody>
      </p:sp>
    </p:spTree>
    <p:extLst>
      <p:ext uri="{BB962C8B-B14F-4D97-AF65-F5344CB8AC3E}">
        <p14:creationId xmlns:p14="http://schemas.microsoft.com/office/powerpoint/2010/main" val="2299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24"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25" name="Resim 24">
            <a:extLst>
              <a:ext uri="{FF2B5EF4-FFF2-40B4-BE49-F238E27FC236}">
                <a16:creationId xmlns:a16="http://schemas.microsoft.com/office/drawing/2014/main" id="{559CF62E-39FA-4B4C-81F0-83DFC757C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26"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7" name="object 4">
            <a:extLst>
              <a:ext uri="{FF2B5EF4-FFF2-40B4-BE49-F238E27FC236}">
                <a16:creationId xmlns:a16="http://schemas.microsoft.com/office/drawing/2014/main" id="{BDB47244-EED1-4FD9-9A5B-C900E30E2C72}"/>
              </a:ext>
            </a:extLst>
          </p:cNvPr>
          <p:cNvSpPr txBox="1"/>
          <p:nvPr/>
        </p:nvSpPr>
        <p:spPr>
          <a:xfrm>
            <a:off x="7106478" y="2179490"/>
            <a:ext cx="4412223" cy="3032240"/>
          </a:xfrm>
          <a:prstGeom prst="rect">
            <a:avLst/>
          </a:prstGeom>
        </p:spPr>
        <p:txBody>
          <a:bodyPr vert="horz" wrap="square" lIns="0" tIns="137795" rIns="0" bIns="0" rtlCol="0">
            <a:spAutoFit/>
          </a:bodyPr>
          <a:lstStyle/>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تعريف الإهمال والاستغلال</a:t>
            </a:r>
          </a:p>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سرد أنماطه</a:t>
            </a:r>
          </a:p>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شرح المخاطر وعوامل الوقاية</a:t>
            </a:r>
          </a:p>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سرد القوانين المتعلقة بسوء معاملة الطفل</a:t>
            </a:r>
          </a:p>
          <a:p>
            <a:pPr marL="355600" marR="5080" indent="-342900" algn="just" rtl="1">
              <a:spcBef>
                <a:spcPts val="600"/>
              </a:spcBef>
              <a:buFont typeface="Wingdings" panose="05000000000000000000" pitchFamily="2" charset="2"/>
              <a:buChar char="ü"/>
            </a:pPr>
            <a:r>
              <a:rPr lang="ar-SY" sz="2400" dirty="0">
                <a:solidFill>
                  <a:srgbClr val="203864"/>
                </a:solidFill>
                <a:cs typeface="Calibri"/>
              </a:rPr>
              <a:t>شرح ما يجب القيام به عند الشك بوجود الاستغلال</a:t>
            </a:r>
            <a:endParaRPr lang="ar-SA" sz="2400" dirty="0">
              <a:solidFill>
                <a:srgbClr val="203864"/>
              </a:solidFill>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dirty="0">
                <a:solidFill>
                  <a:schemeClr val="bg1"/>
                </a:solidFill>
                <a:latin typeface="Calibri"/>
                <a:ea typeface="+mj-ea"/>
                <a:cs typeface="Calibri"/>
              </a:rPr>
              <a:t>المكتسبات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065104" y="2192744"/>
            <a:ext cx="2586748" cy="1431802"/>
          </a:xfrm>
          <a:prstGeom prst="rect">
            <a:avLst/>
          </a:prstGeom>
        </p:spPr>
        <p:txBody>
          <a:bodyPr vert="horz" wrap="square" lIns="0" tIns="137795" rIns="0" bIns="0" rtlCol="0">
            <a:spAutoFit/>
          </a:bodyPr>
          <a:lstStyle/>
          <a:p>
            <a:pPr marL="12700" marR="5080" algn="just" rtl="1">
              <a:spcBef>
                <a:spcPts val="600"/>
              </a:spcBef>
            </a:pPr>
            <a:r>
              <a:rPr lang="ar-SY" sz="2800" dirty="0">
                <a:solidFill>
                  <a:srgbClr val="203864"/>
                </a:solidFill>
                <a:cs typeface="Calibri"/>
              </a:rPr>
              <a:t>يجب على المشارك في نهاية هذه الجلسة أن يكون قادراً على؛</a:t>
            </a:r>
            <a:endParaRPr lang="ar-SA" sz="2800" dirty="0">
              <a:solidFill>
                <a:srgbClr val="203864"/>
              </a:solidFill>
              <a:cs typeface="Calibri"/>
            </a:endParaRPr>
          </a:p>
        </p:txBody>
      </p:sp>
    </p:spTree>
    <p:extLst>
      <p:ext uri="{BB962C8B-B14F-4D97-AF65-F5344CB8AC3E}">
        <p14:creationId xmlns:p14="http://schemas.microsoft.com/office/powerpoint/2010/main" val="20142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الطفل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2416687"/>
          </a:xfrm>
          <a:prstGeom prst="rect">
            <a:avLst/>
          </a:prstGeom>
        </p:spPr>
        <p:txBody>
          <a:bodyPr vert="horz" wrap="square" lIns="0" tIns="137795" rIns="0" bIns="0" rtlCol="0">
            <a:spAutoFit/>
          </a:bodyPr>
          <a:lstStyle/>
          <a:p>
            <a:pPr marR="5080" algn="just" rtl="1">
              <a:spcBef>
                <a:spcPts val="1200"/>
              </a:spcBef>
            </a:pPr>
            <a:r>
              <a:rPr lang="ar-SY" sz="3200" dirty="0">
                <a:solidFill>
                  <a:srgbClr val="203864"/>
                </a:solidFill>
                <a:cs typeface="Calibri"/>
              </a:rPr>
              <a:t>الشخص الذي لم يتم عامه الـ 18 هو عبارة عن طفل.</a:t>
            </a:r>
          </a:p>
          <a:p>
            <a:pPr marR="5080" algn="just" rtl="1">
              <a:spcBef>
                <a:spcPts val="1200"/>
              </a:spcBef>
            </a:pPr>
            <a:endParaRPr lang="ar-SY" sz="3200" dirty="0">
              <a:solidFill>
                <a:srgbClr val="203864"/>
              </a:solidFill>
              <a:cs typeface="Calibri"/>
            </a:endParaRPr>
          </a:p>
          <a:p>
            <a:pPr marR="5080" algn="just" rtl="1">
              <a:spcBef>
                <a:spcPts val="1200"/>
              </a:spcBef>
            </a:pPr>
            <a:r>
              <a:rPr lang="ar-SY" sz="3200" dirty="0">
                <a:solidFill>
                  <a:srgbClr val="203864"/>
                </a:solidFill>
                <a:cs typeface="Calibri"/>
              </a:rPr>
              <a:t>المادة 6 / 1 – </a:t>
            </a:r>
            <a:r>
              <a:rPr lang="tr-TR" sz="3200" dirty="0">
                <a:solidFill>
                  <a:srgbClr val="203864"/>
                </a:solidFill>
                <a:cs typeface="Calibri"/>
              </a:rPr>
              <a:t>c</a:t>
            </a:r>
            <a:r>
              <a:rPr lang="ar-SY" sz="3200" dirty="0">
                <a:solidFill>
                  <a:srgbClr val="203864"/>
                </a:solidFill>
                <a:cs typeface="Calibri"/>
              </a:rPr>
              <a:t> من قانون العقوبات التركي</a:t>
            </a:r>
            <a:r>
              <a:rPr lang="tr-TR" sz="3200" dirty="0">
                <a:solidFill>
                  <a:schemeClr val="accent1">
                    <a:lumMod val="50000"/>
                  </a:schemeClr>
                </a:solidFill>
              </a:rPr>
              <a:t>(</a:t>
            </a:r>
            <a:r>
              <a:rPr lang="tr-TR" sz="3200" b="1" dirty="0">
                <a:solidFill>
                  <a:schemeClr val="accent1">
                    <a:lumMod val="50000"/>
                  </a:schemeClr>
                </a:solidFill>
              </a:rPr>
              <a:t>TCK</a:t>
            </a:r>
            <a:r>
              <a:rPr lang="tr-TR" sz="3200" dirty="0">
                <a:solidFill>
                  <a:schemeClr val="accent1">
                    <a:lumMod val="50000"/>
                  </a:schemeClr>
                </a:solidFill>
              </a:rPr>
              <a:t>) </a:t>
            </a:r>
            <a:r>
              <a:rPr lang="ar-SY" sz="3200" dirty="0">
                <a:solidFill>
                  <a:srgbClr val="203864"/>
                </a:solidFill>
                <a:cs typeface="Calibri"/>
              </a:rPr>
              <a:t>رقم 5237.</a:t>
            </a:r>
            <a:endParaRPr lang="ar-SA" sz="3200" dirty="0">
              <a:solidFill>
                <a:srgbClr val="203864"/>
              </a:solidFill>
              <a:cs typeface="Calibri"/>
            </a:endParaRPr>
          </a:p>
        </p:txBody>
      </p:sp>
    </p:spTree>
    <p:extLst>
      <p:ext uri="{BB962C8B-B14F-4D97-AF65-F5344CB8AC3E}">
        <p14:creationId xmlns:p14="http://schemas.microsoft.com/office/powerpoint/2010/main" val="363087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سوء معاملة الطفل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063018"/>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3200" dirty="0">
                <a:solidFill>
                  <a:srgbClr val="203864"/>
                </a:solidFill>
                <a:cs typeface="Calibri"/>
              </a:rPr>
              <a:t>سوء المعاملة الجسدية و / أو العاطفية للأطفال</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الاستغلال الجنسي</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اللامبالاة والإهمال</a:t>
            </a:r>
          </a:p>
          <a:p>
            <a:pPr marL="536575" marR="5080" indent="-536575" algn="just" rtl="1">
              <a:spcBef>
                <a:spcPts val="1200"/>
              </a:spcBef>
              <a:buFont typeface="Arial" panose="020B0604020202020204" pitchFamily="34" charset="0"/>
              <a:buChar char="•"/>
            </a:pPr>
            <a:r>
              <a:rPr lang="ar-SY" sz="3200" dirty="0">
                <a:solidFill>
                  <a:srgbClr val="203864"/>
                </a:solidFill>
                <a:cs typeface="Calibri"/>
              </a:rPr>
              <a:t>بالإضافة إلى استغلال الأطفال بالمعنى التجاري والأشكال الأخرى للاستغلال.</a:t>
            </a:r>
            <a:endParaRPr lang="ar-SA" sz="3200" dirty="0">
              <a:solidFill>
                <a:srgbClr val="203864"/>
              </a:solidFill>
              <a:cs typeface="Calibri"/>
            </a:endParaRPr>
          </a:p>
        </p:txBody>
      </p:sp>
    </p:spTree>
    <p:extLst>
      <p:ext uri="{BB962C8B-B14F-4D97-AF65-F5344CB8AC3E}">
        <p14:creationId xmlns:p14="http://schemas.microsoft.com/office/powerpoint/2010/main" val="147537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مستغلو الطفل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632405"/>
          </a:xfrm>
          <a:prstGeom prst="rect">
            <a:avLst/>
          </a:prstGeom>
        </p:spPr>
        <p:txBody>
          <a:bodyPr vert="horz" wrap="square" lIns="0" tIns="137795" rIns="0" bIns="0" rtlCol="0">
            <a:spAutoFit/>
          </a:bodyPr>
          <a:lstStyle/>
          <a:p>
            <a:pPr marL="536575" marR="5080" indent="-536575" algn="just" rtl="1">
              <a:spcBef>
                <a:spcPts val="600"/>
              </a:spcBef>
              <a:buFont typeface="Arial" panose="020B0604020202020204" pitchFamily="34" charset="0"/>
              <a:buChar char="•"/>
            </a:pPr>
            <a:r>
              <a:rPr lang="ar-SY" sz="2400" dirty="0">
                <a:solidFill>
                  <a:srgbClr val="203864"/>
                </a:solidFill>
                <a:cs typeface="Calibri"/>
              </a:rPr>
              <a:t>قد يكونون؛ أفراد الأسرة</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الأشخاص المسؤولون عن رعاية الطفل</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الأصدقاء</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الأقارب</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الغرباء</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الموظفون الذين قد تكون لديهم علاقة مع الطفل</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أرباب العمل</a:t>
            </a:r>
          </a:p>
          <a:p>
            <a:pPr marL="536575" marR="5080" indent="-536575" algn="just" rtl="1">
              <a:spcBef>
                <a:spcPts val="600"/>
              </a:spcBef>
              <a:buFont typeface="Arial" panose="020B0604020202020204" pitchFamily="34" charset="0"/>
              <a:buChar char="•"/>
            </a:pPr>
            <a:r>
              <a:rPr lang="ar-SY" sz="2400" dirty="0">
                <a:solidFill>
                  <a:srgbClr val="203864"/>
                </a:solidFill>
                <a:cs typeface="Calibri"/>
              </a:rPr>
              <a:t>الأطفال الآخرون.</a:t>
            </a:r>
            <a:endParaRPr lang="ar-SA" sz="2400" dirty="0">
              <a:solidFill>
                <a:srgbClr val="203864"/>
              </a:solidFill>
              <a:cs typeface="Calibri"/>
            </a:endParaRPr>
          </a:p>
        </p:txBody>
      </p:sp>
    </p:spTree>
    <p:extLst>
      <p:ext uri="{BB962C8B-B14F-4D97-AF65-F5344CB8AC3E}">
        <p14:creationId xmlns:p14="http://schemas.microsoft.com/office/powerpoint/2010/main" val="3392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19E41-C1C1-5C4E-BD4C-168594CEF1A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8FA7BBB-7D3A-E740-8950-3087E5BF2B1F}"/>
              </a:ext>
            </a:extLst>
          </p:cNvPr>
          <p:cNvSpPr/>
          <p:nvPr/>
        </p:nvSpPr>
        <p:spPr>
          <a:xfrm>
            <a:off x="4686129" y="1919282"/>
            <a:ext cx="3572499" cy="18725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kern="0" dirty="0">
                <a:solidFill>
                  <a:srgbClr val="203864"/>
                </a:solidFill>
                <a:cs typeface="Calibri"/>
              </a:rPr>
              <a:t>الاستغلال الجسدي</a:t>
            </a:r>
            <a:endParaRPr lang="ar-SA" sz="3600" b="1" kern="0" dirty="0">
              <a:solidFill>
                <a:srgbClr val="203864"/>
              </a:solidFill>
              <a:cs typeface="Calibri"/>
            </a:endParaRPr>
          </a:p>
        </p:txBody>
      </p:sp>
      <p:sp>
        <p:nvSpPr>
          <p:cNvPr id="7" name="Rectangle 6">
            <a:extLst>
              <a:ext uri="{FF2B5EF4-FFF2-40B4-BE49-F238E27FC236}">
                <a16:creationId xmlns:a16="http://schemas.microsoft.com/office/drawing/2014/main" id="{D8E70B85-7783-B047-89EF-6B62E5E1036E}"/>
              </a:ext>
            </a:extLst>
          </p:cNvPr>
          <p:cNvSpPr/>
          <p:nvPr/>
        </p:nvSpPr>
        <p:spPr>
          <a:xfrm>
            <a:off x="8258627" y="3791856"/>
            <a:ext cx="3077029" cy="17961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kern="0" dirty="0">
                <a:solidFill>
                  <a:srgbClr val="203864"/>
                </a:solidFill>
                <a:cs typeface="Calibri"/>
              </a:rPr>
              <a:t>الإهمال</a:t>
            </a:r>
            <a:endParaRPr lang="ar-SA" sz="3600" b="1" kern="0" dirty="0">
              <a:solidFill>
                <a:srgbClr val="203864"/>
              </a:solidFill>
              <a:cs typeface="Calibri"/>
            </a:endParaRPr>
          </a:p>
        </p:txBody>
      </p:sp>
      <p:sp>
        <p:nvSpPr>
          <p:cNvPr id="9" name="Rectangle 8">
            <a:extLst>
              <a:ext uri="{FF2B5EF4-FFF2-40B4-BE49-F238E27FC236}">
                <a16:creationId xmlns:a16="http://schemas.microsoft.com/office/drawing/2014/main" id="{9614951E-BD29-B649-9471-0CF12BD41E32}"/>
              </a:ext>
            </a:extLst>
          </p:cNvPr>
          <p:cNvSpPr/>
          <p:nvPr/>
        </p:nvSpPr>
        <p:spPr>
          <a:xfrm>
            <a:off x="8244113" y="1919282"/>
            <a:ext cx="3091544" cy="18725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kern="0" dirty="0">
                <a:solidFill>
                  <a:srgbClr val="203864"/>
                </a:solidFill>
                <a:cs typeface="Calibri"/>
              </a:rPr>
              <a:t>الاستغلال الجنسي</a:t>
            </a:r>
            <a:endParaRPr lang="ar-SA" sz="3600" b="1" kern="0" dirty="0">
              <a:solidFill>
                <a:srgbClr val="203864"/>
              </a:solidFill>
              <a:cs typeface="Calibri"/>
            </a:endParaRPr>
          </a:p>
        </p:txBody>
      </p:sp>
      <p:sp>
        <p:nvSpPr>
          <p:cNvPr id="11" name="Rectangle 10">
            <a:extLst>
              <a:ext uri="{FF2B5EF4-FFF2-40B4-BE49-F238E27FC236}">
                <a16:creationId xmlns:a16="http://schemas.microsoft.com/office/drawing/2014/main" id="{75C0C2E3-D8D9-6A4B-95D9-47DD6AEF8AD1}"/>
              </a:ext>
            </a:extLst>
          </p:cNvPr>
          <p:cNvSpPr/>
          <p:nvPr/>
        </p:nvSpPr>
        <p:spPr>
          <a:xfrm>
            <a:off x="4686129" y="3791856"/>
            <a:ext cx="3557984" cy="1796144"/>
          </a:xfrm>
          <a:prstGeom prst="rect">
            <a:avLst/>
          </a:prstGeom>
          <a:solidFill>
            <a:srgbClr val="C6E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Y" sz="3600" b="1" kern="0" dirty="0">
                <a:solidFill>
                  <a:srgbClr val="203864"/>
                </a:solidFill>
                <a:cs typeface="Calibri"/>
              </a:rPr>
              <a:t>الاستغلال العاطفي</a:t>
            </a:r>
            <a:endParaRPr lang="ar-SA" sz="3600" b="1" kern="0" dirty="0">
              <a:solidFill>
                <a:srgbClr val="203864"/>
              </a:solidFill>
              <a:cs typeface="Calibri"/>
            </a:endParaRPr>
          </a:p>
        </p:txBody>
      </p:sp>
      <p:sp>
        <p:nvSpPr>
          <p:cNvPr id="17"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8" name="Resim 17">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9"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3170099"/>
          </a:xfrm>
          <a:prstGeom prst="rect">
            <a:avLst/>
          </a:prstGeom>
        </p:spPr>
        <p:txBody>
          <a:bodyPr wrap="square">
            <a:spAutoFit/>
          </a:bodyPr>
          <a:lstStyle/>
          <a:p>
            <a:pPr algn="ctr" rtl="1"/>
            <a:r>
              <a:rPr lang="ar-SY" sz="4000" b="1" kern="0" noProof="0" dirty="0">
                <a:solidFill>
                  <a:srgbClr val="203864"/>
                </a:solidFill>
                <a:latin typeface="Calibri"/>
                <a:ea typeface="+mj-ea"/>
                <a:cs typeface="Calibri"/>
              </a:rPr>
              <a:t>يتم تعريف 4 أنماط لسوء المعاملة من قبل منظمة الصحة العالمية</a:t>
            </a:r>
            <a:endParaRPr kumimoji="0" lang="ar-SA" sz="4000" b="1" i="0" u="none" strike="noStrike" kern="0" cap="none" spc="0" normalizeH="0" baseline="0" noProof="0" dirty="0">
              <a:ln>
                <a:noFill/>
              </a:ln>
              <a:solidFill>
                <a:srgbClr val="203864"/>
              </a:solidFill>
              <a:effectLst/>
              <a:uLnTx/>
              <a:uFillTx/>
              <a:latin typeface="Calibri"/>
              <a:ea typeface="+mj-ea"/>
              <a:cs typeface="Calibri"/>
            </a:endParaRPr>
          </a:p>
        </p:txBody>
      </p:sp>
    </p:spTree>
    <p:extLst>
      <p:ext uri="{BB962C8B-B14F-4D97-AF65-F5344CB8AC3E}">
        <p14:creationId xmlns:p14="http://schemas.microsoft.com/office/powerpoint/2010/main" val="10044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الاستغلال الجسدي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40017"/>
          </a:xfrm>
          <a:prstGeom prst="rect">
            <a:avLst/>
          </a:prstGeom>
        </p:spPr>
        <p:txBody>
          <a:bodyPr vert="horz" wrap="square" lIns="0" tIns="137795" rIns="0" bIns="0" rtlCol="0">
            <a:spAutoFit/>
          </a:bodyPr>
          <a:lstStyle/>
          <a:p>
            <a:pPr marR="5080" algn="just" rtl="1">
              <a:spcBef>
                <a:spcPts val="1200"/>
              </a:spcBef>
            </a:pPr>
            <a:r>
              <a:rPr lang="ar-SY" sz="2800" b="1" dirty="0">
                <a:solidFill>
                  <a:srgbClr val="203864"/>
                </a:solidFill>
                <a:cs typeface="Calibri"/>
              </a:rPr>
              <a:t>الاستخدام المتعمد للقوة الجسدية </a:t>
            </a:r>
            <a:r>
              <a:rPr lang="ar-SY" sz="2800" dirty="0">
                <a:solidFill>
                  <a:srgbClr val="203864"/>
                </a:solidFill>
                <a:cs typeface="Calibri"/>
              </a:rPr>
              <a:t>ضد طفل والتي تلحق الضرر أو من المحتمل بشدة أن تلحق الضرر</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بصحة الطفل</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أو حياته</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أو نموه </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أو كرامته.</a:t>
            </a:r>
            <a:endParaRPr lang="ar-SA" sz="2800" dirty="0">
              <a:solidFill>
                <a:srgbClr val="203864"/>
              </a:solidFill>
              <a:cs typeface="Calibri"/>
            </a:endParaRPr>
          </a:p>
        </p:txBody>
      </p:sp>
    </p:spTree>
    <p:extLst>
      <p:ext uri="{BB962C8B-B14F-4D97-AF65-F5344CB8AC3E}">
        <p14:creationId xmlns:p14="http://schemas.microsoft.com/office/powerpoint/2010/main" val="314973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الاستغلال الجنسي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2909130"/>
          </a:xfrm>
          <a:prstGeom prst="rect">
            <a:avLst/>
          </a:prstGeom>
        </p:spPr>
        <p:txBody>
          <a:bodyPr vert="horz" wrap="square" lIns="0" tIns="137795" rIns="0" bIns="0" rtlCol="0">
            <a:spAutoFit/>
          </a:bodyPr>
          <a:lstStyle/>
          <a:p>
            <a:pPr marL="536575" marR="5080" indent="-536575" algn="just" rtl="1">
              <a:spcBef>
                <a:spcPts val="1200"/>
              </a:spcBef>
              <a:buFont typeface="Arial" panose="020B0604020202020204" pitchFamily="34" charset="0"/>
              <a:buChar char="•"/>
            </a:pPr>
            <a:r>
              <a:rPr lang="ar-SY" sz="2800" dirty="0">
                <a:solidFill>
                  <a:srgbClr val="203864"/>
                </a:solidFill>
                <a:cs typeface="Calibri"/>
              </a:rPr>
              <a:t>إشراك الطفل في نشاط جنسي لا يفهمه بشكل تام</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ويكون من غير الممكن أن يوافق عليه</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أو لا يكون مستعداً له من الناحية التطورية</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أو يتعارض مع قوانين المجتمع</a:t>
            </a:r>
          </a:p>
          <a:p>
            <a:pPr marL="536575" marR="5080" indent="-536575" algn="just" rtl="1">
              <a:spcBef>
                <a:spcPts val="1200"/>
              </a:spcBef>
              <a:buFont typeface="Arial" panose="020B0604020202020204" pitchFamily="34" charset="0"/>
              <a:buChar char="•"/>
            </a:pPr>
            <a:r>
              <a:rPr lang="ar-SY" sz="2800" dirty="0">
                <a:solidFill>
                  <a:srgbClr val="203864"/>
                </a:solidFill>
                <a:cs typeface="Calibri"/>
              </a:rPr>
              <a:t>والأعراف الاجتماعية.</a:t>
            </a:r>
            <a:endParaRPr lang="ar-SA" sz="2800" dirty="0">
              <a:solidFill>
                <a:srgbClr val="203864"/>
              </a:solidFill>
              <a:cs typeface="Calibri"/>
            </a:endParaRPr>
          </a:p>
        </p:txBody>
      </p:sp>
    </p:spTree>
    <p:extLst>
      <p:ext uri="{BB962C8B-B14F-4D97-AF65-F5344CB8AC3E}">
        <p14:creationId xmlns:p14="http://schemas.microsoft.com/office/powerpoint/2010/main" val="347314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1379</Words>
  <Application>Microsoft Office PowerPoint</Application>
  <PresentationFormat>Geniş ekran</PresentationFormat>
  <Paragraphs>196</Paragraphs>
  <Slides>26</Slides>
  <Notes>11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92</cp:revision>
  <dcterms:created xsi:type="dcterms:W3CDTF">2020-11-02T08:42:42Z</dcterms:created>
  <dcterms:modified xsi:type="dcterms:W3CDTF">2023-01-08T07:30:34Z</dcterms:modified>
</cp:coreProperties>
</file>